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87" r:id="rId2"/>
  </p:sldMasterIdLst>
  <p:notesMasterIdLst>
    <p:notesMasterId r:id="rId34"/>
  </p:notesMasterIdLst>
  <p:sldIdLst>
    <p:sldId id="302" r:id="rId3"/>
    <p:sldId id="288" r:id="rId4"/>
    <p:sldId id="258" r:id="rId5"/>
    <p:sldId id="259" r:id="rId6"/>
    <p:sldId id="30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90" r:id="rId17"/>
    <p:sldId id="303" r:id="rId18"/>
    <p:sldId id="305" r:id="rId19"/>
    <p:sldId id="306" r:id="rId20"/>
    <p:sldId id="269" r:id="rId21"/>
    <p:sldId id="289" r:id="rId22"/>
    <p:sldId id="297" r:id="rId23"/>
    <p:sldId id="298" r:id="rId24"/>
    <p:sldId id="300" r:id="rId25"/>
    <p:sldId id="279" r:id="rId26"/>
    <p:sldId id="296" r:id="rId27"/>
    <p:sldId id="270" r:id="rId28"/>
    <p:sldId id="271" r:id="rId29"/>
    <p:sldId id="272" r:id="rId30"/>
    <p:sldId id="273" r:id="rId31"/>
    <p:sldId id="274" r:id="rId32"/>
    <p:sldId id="286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Roboto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100"/>
    <a:srgbClr val="FF9300"/>
    <a:srgbClr val="869350"/>
    <a:srgbClr val="0C1702"/>
    <a:srgbClr val="0B4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9"/>
    <p:restoredTop sz="94633"/>
  </p:normalViewPr>
  <p:slideViewPr>
    <p:cSldViewPr snapToGrid="0" snapToObjects="1">
      <p:cViewPr varScale="1">
        <p:scale>
          <a:sx n="175" d="100"/>
          <a:sy n="175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shared_buffers</a:t>
            </a:r>
            <a:r>
              <a:rPr lang="en-US" dirty="0"/>
              <a:t> vs</a:t>
            </a:r>
            <a:r>
              <a:rPr lang="en-US" baseline="0" dirty="0"/>
              <a:t> TPS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TPS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60-064E-830C-98E82B281195}"/>
              </c:ext>
            </c:extLst>
          </c:dPt>
          <c:dPt>
            <c:idx val="1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260-064E-830C-98E82B281195}"/>
              </c:ext>
            </c:extLst>
          </c:dPt>
          <c:dPt>
            <c:idx val="2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260-064E-830C-98E82B281195}"/>
              </c:ext>
            </c:extLst>
          </c:dPt>
          <c:dPt>
            <c:idx val="3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260-064E-830C-98E82B281195}"/>
              </c:ext>
            </c:extLst>
          </c:dPt>
          <c:dPt>
            <c:idx val="4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260-064E-830C-98E82B281195}"/>
              </c:ext>
            </c:extLst>
          </c:dPt>
          <c:dPt>
            <c:idx val="5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260-064E-830C-98E82B281195}"/>
              </c:ext>
            </c:extLst>
          </c:dPt>
          <c:dPt>
            <c:idx val="6"/>
            <c:invertIfNegative val="0"/>
            <c:bubble3D val="0"/>
            <c:spPr>
              <a:solidFill>
                <a:srgbClr val="FF4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260-064E-830C-98E82B28119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260-064E-830C-98E82B28119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260-064E-830C-98E82B28119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260-064E-830C-98E82B281195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  <c:pt idx="5">
                  <c:v>4096</c:v>
                </c:pt>
                <c:pt idx="6">
                  <c:v>8192</c:v>
                </c:pt>
                <c:pt idx="7">
                  <c:v>16384</c:v>
                </c:pt>
                <c:pt idx="8">
                  <c:v>32768</c:v>
                </c:pt>
                <c:pt idx="9">
                  <c:v>65536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62514</c:v>
                </c:pt>
                <c:pt idx="1">
                  <c:v>81726</c:v>
                </c:pt>
                <c:pt idx="2">
                  <c:v>182716</c:v>
                </c:pt>
                <c:pt idx="3">
                  <c:v>273663</c:v>
                </c:pt>
                <c:pt idx="4">
                  <c:v>372615</c:v>
                </c:pt>
                <c:pt idx="5">
                  <c:v>817262</c:v>
                </c:pt>
                <c:pt idx="6">
                  <c:v>1240141</c:v>
                </c:pt>
                <c:pt idx="7">
                  <c:v>1635241</c:v>
                </c:pt>
                <c:pt idx="8">
                  <c:v>1635324</c:v>
                </c:pt>
                <c:pt idx="9">
                  <c:v>1635141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60-064E-830C-98E82B2811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7470608"/>
        <c:axId val="1192033872"/>
      </c:barChart>
      <c:catAx>
        <c:axId val="115747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shared_buffers</a:t>
                </a:r>
                <a:r>
                  <a:rPr lang="en-US" baseline="0" dirty="0"/>
                  <a:t> (MB)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2033872"/>
        <c:crosses val="autoZero"/>
        <c:auto val="1"/>
        <c:lblAlgn val="ctr"/>
        <c:lblOffset val="100"/>
        <c:noMultiLvlLbl val="0"/>
      </c:catAx>
      <c:valAx>
        <c:axId val="119203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470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4T15:25:56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8b05891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468b0589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105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91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303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106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92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18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604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233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203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8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52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254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00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14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38a85e1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4438a85e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00" y="1"/>
            <a:ext cx="9171400" cy="514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050" y="3834361"/>
            <a:ext cx="1706928" cy="401207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81013" y="2526915"/>
            <a:ext cx="3876675" cy="2505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5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012" y="214943"/>
            <a:ext cx="8367713" cy="1237059"/>
          </a:xfr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012" y="1461324"/>
            <a:ext cx="8367713" cy="8615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81013" y="2763434"/>
            <a:ext cx="3876675" cy="8095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5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105893"/>
            <a:ext cx="9000000" cy="3809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" y="600560"/>
            <a:ext cx="9000000" cy="4004332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170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72" y="191181"/>
            <a:ext cx="8706628" cy="6718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772" y="1071404"/>
            <a:ext cx="4199943" cy="349126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4657" y="1071404"/>
            <a:ext cx="4310742" cy="349126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x">
  <p:cSld name="Title Slide 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255482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32184" y="185505"/>
            <a:ext cx="8508207" cy="87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32185" y="1289447"/>
            <a:ext cx="8508206" cy="331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27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7" y="0"/>
            <a:ext cx="9141714" cy="5156101"/>
          </a:xfrm>
          <a:prstGeom prst="rect">
            <a:avLst/>
          </a:prstGeom>
        </p:spPr>
      </p:pic>
      <p:sp>
        <p:nvSpPr>
          <p:cNvPr id="22" name="Rectángulo 6"/>
          <p:cNvSpPr/>
          <p:nvPr/>
        </p:nvSpPr>
        <p:spPr>
          <a:xfrm>
            <a:off x="0" y="1461097"/>
            <a:ext cx="9139237" cy="2127380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2" y="1556981"/>
            <a:ext cx="8520113" cy="1016794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62" y="2648496"/>
            <a:ext cx="8520113" cy="8346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35000" y="135000"/>
            <a:ext cx="891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195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35000" y="810000"/>
            <a:ext cx="8910000" cy="3726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685800" lvl="1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35000" y="4671001"/>
            <a:ext cx="20991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20"/>
            <a:ext cx="7886700" cy="17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6876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ransition spd="slow">
    <p:wipe dir="r"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576000"/>
            <a:ext cx="9000000" cy="405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6431281" y="266319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1350" dirty="0"/>
          </a:p>
        </p:txBody>
      </p:sp>
      <p:sp>
        <p:nvSpPr>
          <p:cNvPr id="9" name="Rectángulo 8"/>
          <p:cNvSpPr/>
          <p:nvPr/>
        </p:nvSpPr>
        <p:spPr>
          <a:xfrm>
            <a:off x="72000" y="510776"/>
            <a:ext cx="9000000" cy="36000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77" y="4672963"/>
            <a:ext cx="1295764" cy="304565"/>
          </a:xfrm>
          <a:prstGeom prst="rect">
            <a:avLst/>
          </a:prstGeom>
        </p:spPr>
      </p:pic>
      <p:sp>
        <p:nvSpPr>
          <p:cNvPr id="12" name="Marcador de título 11"/>
          <p:cNvSpPr>
            <a:spLocks noGrp="1"/>
          </p:cNvSpPr>
          <p:nvPr>
            <p:ph type="title"/>
          </p:nvPr>
        </p:nvSpPr>
        <p:spPr>
          <a:xfrm>
            <a:off x="72000" y="102688"/>
            <a:ext cx="9000000" cy="37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9629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722" r:id="rId4"/>
    <p:sldLayoutId id="2147483723" r:id="rId5"/>
    <p:sldLayoutId id="214748372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u.wikipedia.org/wiki/Linu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Gnome-face-worried.svg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conf.org/conferences/Beijing/program/proposals/tune-your-linux-box-not-just-postgresql-aae1a140-14be-4a4e-8984-e8e2a84e98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imple.wikipedia.org/wiki/Windows_2000" TargetMode="External"/><Relationship Id="rId13" Type="http://schemas.openxmlformats.org/officeDocument/2006/relationships/hyperlink" Target="https://en.wikipedia.org/wiki/ChatON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27010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hyperlink" Target="https://gemreportunesco.wordpress.com/2017/10/05/let-teachers-teach-the-dangers-of-expanding-teacher-workloads/?share=email" TargetMode="External"/><Relationship Id="rId10" Type="http://schemas.openxmlformats.org/officeDocument/2006/relationships/hyperlink" Target="https://en.wikipedia.org/wiki/File:Freebsd_logo.svg" TargetMode="External"/><Relationship Id="rId4" Type="http://schemas.openxmlformats.org/officeDocument/2006/relationships/hyperlink" Target="https://commons.wikimedia.org/wiki/File:Server2_by_mimooh.svg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blog/2018/08/31/tuning-postgresql-database-parameters-to-optimize-performanc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Yes_check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1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ign on a rocky hill&#10;&#10;Description automatically generated">
            <a:extLst>
              <a:ext uri="{FF2B5EF4-FFF2-40B4-BE49-F238E27FC236}">
                <a16:creationId xmlns:a16="http://schemas.microsoft.com/office/drawing/2014/main" id="{6F4CE619-032E-934C-8B65-71EA690C7C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44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7A981-B335-3641-A17B-203FF7EE4CE1}"/>
              </a:ext>
            </a:extLst>
          </p:cNvPr>
          <p:cNvSpPr/>
          <p:nvPr/>
        </p:nvSpPr>
        <p:spPr>
          <a:xfrm>
            <a:off x="34219" y="4636008"/>
            <a:ext cx="47266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Tune Box Linux Anda, bukan </a:t>
            </a:r>
            <a:r>
              <a:rPr lang="id-I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id-ID" b="1" dirty="0">
                <a:solidFill>
                  <a:schemeClr val="bg1"/>
                </a:solidFill>
              </a:rPr>
              <a:t> PostgreSQL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err="1">
                <a:sym typeface="Calibri"/>
              </a:rPr>
              <a:t>effective_cache_size</a:t>
            </a:r>
            <a:endParaRPr lang="en-US" b="0"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1900" dirty="0"/>
              <a:t>This used by the optimizer to estimate the size of the kernel's disk buffer cache.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sz="1900" dirty="0"/>
          </a:p>
          <a:p>
            <a:pPr lvl="0">
              <a:lnSpc>
                <a:spcPct val="100000"/>
              </a:lnSpc>
            </a:pPr>
            <a:r>
              <a:rPr lang="en-US" sz="1900" dirty="0">
                <a:sym typeface="Calibri"/>
              </a:rPr>
              <a:t>The effective_cache_size provides an estimate of the memory available for disk caching. </a:t>
            </a:r>
          </a:p>
          <a:p>
            <a:pPr lvl="0">
              <a:lnSpc>
                <a:spcPct val="100000"/>
              </a:lnSpc>
            </a:pPr>
            <a:endParaRPr lang="en-US" sz="1900" dirty="0"/>
          </a:p>
          <a:p>
            <a:pPr lvl="0">
              <a:lnSpc>
                <a:spcPct val="100000"/>
              </a:lnSpc>
            </a:pPr>
            <a:r>
              <a:rPr lang="en-US" sz="1900" dirty="0">
                <a:sym typeface="Calibri"/>
              </a:rPr>
              <a:t>It is just a guideline, not the exact allocated memory or cache size.</a:t>
            </a:r>
            <a:endParaRPr lang="en-US" sz="1900" dirty="0"/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sz="1200" i="1" dirty="0">
              <a:solidFill>
                <a:srgbClr val="FF9300"/>
              </a:solidFill>
              <a:sym typeface="Calibri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FF9300"/>
                </a:solidFill>
                <a:sym typeface="Calibri"/>
              </a:rPr>
              <a:t>TIP: It should be large enough to hold most accessed tables, but at the same time small enough to avoid swap.</a:t>
            </a:r>
            <a:endParaRPr lang="en-US" sz="1200" i="1" dirty="0">
              <a:solidFill>
                <a:srgbClr val="FF93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/>
              <a:t>work_mem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idx="1"/>
          </p:nvPr>
        </p:nvSpPr>
        <p:spPr>
          <a:xfrm>
            <a:off x="72000" y="600560"/>
            <a:ext cx="8586478" cy="83173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sym typeface="Calibri"/>
              </a:rPr>
              <a:t>This configuration is used for complex sorting.</a:t>
            </a:r>
            <a:endParaRPr lang="en-US" dirty="0"/>
          </a:p>
        </p:txBody>
      </p:sp>
      <p:pic>
        <p:nvPicPr>
          <p:cNvPr id="139" name="Google Shape;139;p18" descr="Screen Shot 2018-09-26 at 12.10.5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9" y="2828440"/>
            <a:ext cx="8837331" cy="171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0" name="Google Shape;140;p18" descr="Screen Shot 2018-09-26 at 12.10.4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" y="1131844"/>
            <a:ext cx="8837331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/>
              <a:t>maintenance_work_mem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idx="1"/>
          </p:nvPr>
        </p:nvSpPr>
        <p:spPr>
          <a:xfrm>
            <a:off x="72000" y="613954"/>
            <a:ext cx="9000000" cy="13193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600" dirty="0" err="1">
                <a:sym typeface="Calibri"/>
              </a:rPr>
              <a:t>maintenance_work_mem</a:t>
            </a:r>
            <a:r>
              <a:rPr lang="en-US" sz="1600" dirty="0">
                <a:sym typeface="Calibri"/>
              </a:rPr>
              <a:t> is a memory setting used for maintenance tasks. </a:t>
            </a:r>
            <a:endParaRPr lang="en-US" sz="1600" dirty="0"/>
          </a:p>
          <a:p>
            <a:pPr lvl="0"/>
            <a:r>
              <a:rPr lang="en-US" sz="1600" dirty="0">
                <a:sym typeface="Calibri"/>
              </a:rPr>
              <a:t>The default value is 64MB. </a:t>
            </a:r>
            <a:endParaRPr lang="en-US" sz="1600" dirty="0"/>
          </a:p>
          <a:p>
            <a:pPr lvl="0"/>
            <a:r>
              <a:rPr lang="en-US" sz="1600" dirty="0">
                <a:sym typeface="Calibri"/>
              </a:rPr>
              <a:t>Setting a large value helps in tasks like VACUUM, RESTORE, CREATE INDEX, ADD FOREIGN KEY and ALTER TABLE.</a:t>
            </a:r>
            <a:endParaRPr lang="en-US" sz="1600" dirty="0"/>
          </a:p>
        </p:txBody>
      </p:sp>
      <p:pic>
        <p:nvPicPr>
          <p:cNvPr id="148" name="Google Shape;148;p19" descr="Screen Shot 2018-09-26 at 12.16.2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" y="1792673"/>
            <a:ext cx="8999999" cy="2835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synchronous_commit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This is a trade-off between performance and reliability.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Increasing reliability decreases performance and vice versa.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checkpoint_timeout</a:t>
            </a:r>
          </a:p>
        </p:txBody>
      </p:sp>
      <p:sp>
        <p:nvSpPr>
          <p:cNvPr id="161" name="Google Shape;161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PostgreSQL writes changes into WAL. The checkpoint process flushes the data into the data files.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More checkpoints have a negative impact on performance.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b" anchorCtr="0">
            <a:noAutofit/>
          </a:bodyPr>
          <a:lstStyle/>
          <a:p>
            <a:pPr algn="r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Linux Kernel Tuning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4D6C7-CC0A-2B49-9E4E-6D2FCDBAE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2875" y="817930"/>
            <a:ext cx="1631061" cy="1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Input Output Handling</a:t>
            </a:r>
          </a:p>
        </p:txBody>
      </p:sp>
      <p:sp>
        <p:nvSpPr>
          <p:cNvPr id="161" name="Google Shape;161;p21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Direct IO, Buffered IO and Double buffering</a:t>
            </a:r>
          </a:p>
          <a:p>
            <a:pPr>
              <a:lnSpc>
                <a:spcPct val="200000"/>
              </a:lnSpc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>
              <a:lnSpc>
                <a:spcPct val="200000"/>
              </a:lnSpc>
            </a:pPr>
            <a:r>
              <a:rPr lang="en-US" dirty="0"/>
              <a:t>PostgreSQL has its own buffering; and also needs the pages cache.  Double Buffering</a:t>
            </a:r>
          </a:p>
          <a:p>
            <a:pPr>
              <a:lnSpc>
                <a:spcPct val="200000"/>
              </a:lnSpc>
            </a:pPr>
            <a:r>
              <a:rPr lang="en-US" dirty="0"/>
              <a:t>It Increase the use of memory.</a:t>
            </a:r>
          </a:p>
          <a:p>
            <a:pPr>
              <a:lnSpc>
                <a:spcPct val="200000"/>
              </a:lnSpc>
            </a:pPr>
            <a:r>
              <a:rPr lang="en-US" dirty="0"/>
              <a:t>And different kernel and setting behave differently.</a:t>
            </a:r>
          </a:p>
          <a:p>
            <a:pPr marL="0" lvl="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Virtual Memory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0" y="815573"/>
            <a:ext cx="2203704" cy="369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0" y="4681835"/>
            <a:ext cx="740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https://en.wikipedia.org/wiki/Virtual_memory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hlinkClick r:id="rId5"/>
              </a:rPr>
              <a:t>https://en.wikipedia.org/wiki/Page_table</a:t>
            </a:r>
            <a:endParaRPr lang="en-US" sz="1200" i="1" dirty="0"/>
          </a:p>
        </p:txBody>
      </p:sp>
      <p:sp>
        <p:nvSpPr>
          <p:cNvPr id="11" name="Google Shape;161;p21">
            <a:extLst>
              <a:ext uri="{FF2B5EF4-FFF2-40B4-BE49-F238E27FC236}">
                <a16:creationId xmlns:a16="http://schemas.microsoft.com/office/drawing/2014/main" id="{F126A305-8C3B-F046-8C9F-A11E5FAAD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000" y="603058"/>
            <a:ext cx="6465960" cy="4004332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1800" dirty="0">
                <a:solidFill>
                  <a:srgbClr val="1B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process is given the impression that it is working with large, contiguous sections of memory</a:t>
            </a:r>
          </a:p>
          <a:p>
            <a:pPr>
              <a:spcBef>
                <a:spcPts val="500"/>
              </a:spcBef>
            </a:pPr>
            <a:endParaRPr lang="en-US" sz="1800" dirty="0">
              <a:solidFill>
                <a:srgbClr val="1B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Each process runs in its own dedicated address space</a:t>
            </a:r>
          </a:p>
          <a:p>
            <a:pPr>
              <a:spcBef>
                <a:spcPts val="50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rgbClr val="FF4100"/>
                </a:solidFill>
              </a:rPr>
              <a:t>Pages Table </a:t>
            </a:r>
            <a:r>
              <a:rPr lang="en-US" sz="1800" dirty="0"/>
              <a:t>are used to translate the virtual addresses seen by the application into </a:t>
            </a:r>
            <a:r>
              <a:rPr lang="en-US" sz="1800" dirty="0">
                <a:solidFill>
                  <a:srgbClr val="FF4100"/>
                </a:solidFill>
              </a:rPr>
              <a:t>Physical Address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0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C5354-1D8F-524C-9B11-85265F0F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Translation Lookaside Buffer (TLB)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1D82C-6FC3-F546-AE6B-65759D77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Translation Lookaside Buffer is a memory cache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 reduce the time to  access a user memory location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If a match is found the physical address of the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page is returned → </a:t>
            </a:r>
            <a:r>
              <a:rPr lang="en-US" sz="1800" dirty="0">
                <a:solidFill>
                  <a:srgbClr val="FF4100"/>
                </a:solidFill>
              </a:rPr>
              <a:t>TLB hit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If match not found scan the page table (</a:t>
            </a:r>
            <a:r>
              <a:rPr lang="en-US" sz="1800" i="1" dirty="0"/>
              <a:t>walk</a:t>
            </a:r>
            <a:r>
              <a:rPr lang="en-US" sz="18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looking for the address mapping (entry) → </a:t>
            </a:r>
            <a:r>
              <a:rPr lang="en-US" sz="1800" dirty="0">
                <a:solidFill>
                  <a:srgbClr val="FF4100"/>
                </a:solidFill>
              </a:rPr>
              <a:t>TLB miss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FF41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34" y="696019"/>
            <a:ext cx="3681122" cy="254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DD0AE48-88C3-154D-9E96-5FC862DD1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33" y="3697881"/>
            <a:ext cx="972152" cy="9721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1212785" y="3951521"/>
            <a:ext cx="426732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Small page size bigger </a:t>
            </a:r>
            <a:r>
              <a:rPr lang="en-US" u="sng" dirty="0"/>
              <a:t>TLB</a:t>
            </a:r>
            <a:r>
              <a:rPr lang="en-US" dirty="0"/>
              <a:t> size</a:t>
            </a:r>
            <a:r>
              <a:rPr lang="en-US" i="1" dirty="0"/>
              <a:t> </a:t>
            </a:r>
            <a:r>
              <a:rPr lang="en-US" dirty="0"/>
              <a:t>→ expensive</a:t>
            </a:r>
            <a:endParaRPr lang="en-US" dirty="0">
              <a:solidFill>
                <a:srgbClr val="FF4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Memory Pages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Different OS has different size of Pages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Linux has a concept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Classic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Huge Pages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" b="1" dirty="0"/>
              <a:t>Transparent Huge Pages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BSD has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 Pages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Windows has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 Pages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Tune your Linux Box, not just PostgreSQL</a:t>
            </a:r>
            <a:endParaRPr lang="en-US" sz="2800" b="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rgbClr val="535353"/>
              </a:buClr>
              <a:buSzPts val="1397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Kernel Tuning for PostgreSQL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Database Architect - Percona LLC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08 – 12,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37DD62D-30E0-A941-821C-05327E6B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88" y="3691498"/>
            <a:ext cx="3534307" cy="7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3039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87464" y="55659"/>
            <a:ext cx="8984974" cy="39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b="0" dirty="0"/>
              <a:t>Linux Page sizes</a:t>
            </a:r>
            <a:endParaRPr b="0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3885008597"/>
              </p:ext>
            </p:extLst>
          </p:nvPr>
        </p:nvGraphicFramePr>
        <p:xfrm>
          <a:off x="5311208" y="2225650"/>
          <a:ext cx="1958800" cy="1165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67108864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131072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5177146" y="2596378"/>
            <a:ext cx="974850" cy="874751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3128964" y="3133090"/>
            <a:ext cx="1969221" cy="40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  <p:sp>
        <p:nvSpPr>
          <p:cNvPr id="8" name="Google Shape;161;p21">
            <a:extLst>
              <a:ext uri="{FF2B5EF4-FFF2-40B4-BE49-F238E27FC236}">
                <a16:creationId xmlns:a16="http://schemas.microsoft.com/office/drawing/2014/main" id="{6AF248AA-738B-EE41-9AAA-0959717A85CC}"/>
              </a:ext>
            </a:extLst>
          </p:cNvPr>
          <p:cNvSpPr txBox="1">
            <a:spLocks/>
          </p:cNvSpPr>
          <p:nvPr/>
        </p:nvSpPr>
        <p:spPr>
          <a:xfrm>
            <a:off x="72000" y="618068"/>
            <a:ext cx="8826467" cy="3987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457200" lvl="0" indent="-2286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Wingdings" charset="2"/>
              <a:buChar char="▪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Wingdings" charset="2"/>
              <a:buChar char="▪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lvl="0" indent="-34290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419100" lvl="0" indent="-34290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0" lvl="0" indent="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</p:txBody>
      </p:sp>
    </p:spTree>
    <p:extLst>
      <p:ext uri="{BB962C8B-B14F-4D97-AF65-F5344CB8AC3E}">
        <p14:creationId xmlns:p14="http://schemas.microsoft.com/office/powerpoint/2010/main" val="381034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>
            <a:spLocks noGrp="1"/>
          </p:cNvSpPr>
          <p:nvPr>
            <p:ph type="title"/>
          </p:nvPr>
        </p:nvSpPr>
        <p:spPr>
          <a:xfrm>
            <a:off x="87464" y="76862"/>
            <a:ext cx="8753020" cy="41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b="0" dirty="0"/>
              <a:t>Classic Huge Pages 1/3</a:t>
            </a:r>
            <a:endParaRPr b="0" dirty="0"/>
          </a:p>
        </p:txBody>
      </p:sp>
      <p:sp>
        <p:nvSpPr>
          <p:cNvPr id="406" name="Google Shape;406;p54"/>
          <p:cNvSpPr txBox="1"/>
          <p:nvPr/>
        </p:nvSpPr>
        <p:spPr>
          <a:xfrm>
            <a:off x="166881" y="628154"/>
            <a:ext cx="8873752" cy="40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1181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98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71562" y="111318"/>
            <a:ext cx="8977022" cy="35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SzPts val="3600"/>
            </a:pPr>
            <a:r>
              <a:rPr lang="en" sz="1800" b="0" dirty="0"/>
              <a:t>Classic Huge Pages 2/3 – </a:t>
            </a:r>
            <a:r>
              <a:rPr lang="en" sz="1800" b="0" dirty="0">
                <a:latin typeface="Arial" panose="020B0604020202020204" pitchFamily="34" charset="0"/>
                <a:cs typeface="Arial" panose="020B0604020202020204" pitchFamily="34" charset="0"/>
              </a:rPr>
              <a:t>Setting Huge Page Size</a:t>
            </a:r>
            <a:endParaRPr sz="1800" b="0" dirty="0"/>
          </a:p>
        </p:txBody>
      </p:sp>
      <p:sp>
        <p:nvSpPr>
          <p:cNvPr id="413" name="Google Shape;413;p55"/>
          <p:cNvSpPr txBox="1"/>
          <p:nvPr/>
        </p:nvSpPr>
        <p:spPr>
          <a:xfrm>
            <a:off x="47708" y="607081"/>
            <a:ext cx="9000876" cy="40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</a:t>
            </a:r>
            <a:r>
              <a:rPr lang="en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/default/grub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577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>
            <a:spLocks noGrp="1"/>
          </p:cNvSpPr>
          <p:nvPr>
            <p:ph type="title"/>
          </p:nvPr>
        </p:nvSpPr>
        <p:spPr>
          <a:xfrm>
            <a:off x="85694" y="-28494"/>
            <a:ext cx="8962890" cy="5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SzPts val="3600"/>
            </a:pPr>
            <a:r>
              <a:rPr lang="en" b="0" dirty="0"/>
              <a:t>Classic Huge Pages 3/3</a:t>
            </a: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 – Enabling / Disabling in PostgreSQL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8" name="Google Shape;508;p65"/>
          <p:cNvSpPr txBox="1"/>
          <p:nvPr/>
        </p:nvSpPr>
        <p:spPr>
          <a:xfrm>
            <a:off x="3872275" y="1489981"/>
            <a:ext cx="6233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9" name="Google Shape;509;p65"/>
          <p:cNvSpPr txBox="1"/>
          <p:nvPr/>
        </p:nvSpPr>
        <p:spPr>
          <a:xfrm>
            <a:off x="85692" y="584578"/>
            <a:ext cx="8962891" cy="406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</a:t>
            </a: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etc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</a:t>
            </a: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US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US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US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US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US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US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US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1280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87461" y="47706"/>
            <a:ext cx="8977026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b="0" dirty="0"/>
              <a:t>Transparent Huge pages</a:t>
            </a:r>
            <a:endParaRPr b="0" dirty="0"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87461" y="620545"/>
            <a:ext cx="8375700" cy="36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0" dirty="0">
                <a:latin typeface="Arial" panose="020B0604020202020204" pitchFamily="34" charset="0"/>
                <a:cs typeface="Arial" panose="020B0604020202020204" pitchFamily="34" charset="0"/>
              </a:rPr>
              <a:t>The kernel works in the background (</a:t>
            </a:r>
            <a:r>
              <a:rPr lang="en" sz="1800" b="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khugepaged</a:t>
            </a:r>
            <a:r>
              <a:rPr lang="en" sz="1800" b="0" dirty="0">
                <a:latin typeface="Arial" panose="020B0604020202020204" pitchFamily="34" charset="0"/>
                <a:cs typeface="Arial" panose="020B0604020202020204" pitchFamily="34" charset="0"/>
              </a:rPr>
              <a:t>) trying to: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"create" huge pages.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Find enough contiguous blocks of memory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Convert them into a huge page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Transparently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allocate them to processes when</a:t>
            </a:r>
            <a:r>
              <a:rPr lang="en-US" sz="1800" dirty="0">
                <a:solidFill>
                  <a:srgbClr val="1B20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is a "fit"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67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>
            <a:spLocks noGrp="1"/>
          </p:cNvSpPr>
          <p:nvPr>
            <p:ph type="title"/>
          </p:nvPr>
        </p:nvSpPr>
        <p:spPr>
          <a:xfrm>
            <a:off x="79513" y="49452"/>
            <a:ext cx="8984974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SzPts val="3600"/>
            </a:pPr>
            <a:r>
              <a:rPr lang="en" b="0" dirty="0"/>
              <a:t>Disabling Transparent Huge pages</a:t>
            </a:r>
            <a:endParaRPr b="0" dirty="0"/>
          </a:p>
        </p:txBody>
      </p:sp>
      <p:sp>
        <p:nvSpPr>
          <p:cNvPr id="467" name="Google Shape;467;p61"/>
          <p:cNvSpPr txBox="1"/>
          <p:nvPr/>
        </p:nvSpPr>
        <p:spPr>
          <a:xfrm>
            <a:off x="79513" y="719840"/>
            <a:ext cx="8984974" cy="385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" sz="1200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" sz="1200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US" sz="1200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US" sz="1200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US" sz="1200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2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15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US" sz="1200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US" sz="1200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lvl="0">
              <a:lnSpc>
                <a:spcPct val="115000"/>
              </a:lnSpc>
            </a:pPr>
            <a:endParaRPr lang="en-US"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28650" lvl="1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US" sz="1200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US" sz="1200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US" sz="1200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sz="1200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1913138" y="1021657"/>
            <a:ext cx="950400" cy="27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2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vm.swappiness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 This is another kernel parameter that can affect the performance of the database.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Used to control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swappiness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(swapping pages to swap memory into RAM) behavior on a Linux system. 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parameter's can take anything from “0” to “100”, default is 60.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value means more aggressively swap.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vm.overcommit_memory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vm.overcommit_ratio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Applications acquire memory and free that memory when it is no longer needed.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But in some cases an application acquires too much memory and does not release it.  This can invoke the OOM killer.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Heuristic overcommit, Do it intelligently (default); based kernel heuristics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Allow overcommit anyway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Don’t over commit beyond the overcommit ratio.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vm.dirty_background_ratio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vm.dirty_background_bytes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Google Shape;189;p25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The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vm.dirty_background_ratio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 is the percentage of memory filled with dirty pages that need to be flushed to disk. 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Flushing is done in the background.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The value of this parameter ranges from 0 to 100;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vm.dirty_ratio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vm.dirty_bytes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The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vm.dirty_background_ratio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 is the percentage of memory filled with dirty pages that need to be flushed to disk.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Flushing is done in the foreground.</a:t>
            </a: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The value of this parameter ranges from 0 to 100;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>
                <a:sym typeface="Calibri"/>
              </a:rPr>
              <a:t>Database</a:t>
            </a:r>
            <a:r>
              <a:rPr lang="en-US" dirty="0">
                <a:sym typeface="Calibri"/>
              </a:rPr>
              <a:t> </a:t>
            </a:r>
            <a:r>
              <a:rPr lang="en-US" b="0" dirty="0">
                <a:sym typeface="Calibri"/>
              </a:rPr>
              <a:t>Performance</a:t>
            </a:r>
            <a:endParaRPr lang="en-US" b="0" dirty="0"/>
          </a:p>
        </p:txBody>
      </p:sp>
      <p:sp>
        <p:nvSpPr>
          <p:cNvPr id="86" name="Google Shape;86;p11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US" sz="1600" dirty="0"/>
              <a:t>Choose better </a:t>
            </a:r>
            <a:r>
              <a:rPr lang="en-US" sz="1600" b="1" dirty="0"/>
              <a:t>Hardware</a:t>
            </a:r>
            <a:r>
              <a:rPr lang="en-US" sz="1600" dirty="0"/>
              <a:t> </a:t>
            </a:r>
          </a:p>
          <a:p>
            <a:pPr lvl="0">
              <a:lnSpc>
                <a:spcPct val="200000"/>
              </a:lnSpc>
            </a:pPr>
            <a:r>
              <a:rPr lang="en-US" sz="1600" b="1" dirty="0"/>
              <a:t>Operating System </a:t>
            </a:r>
            <a:r>
              <a:rPr lang="en-US" sz="1600" dirty="0"/>
              <a:t>Selection and  </a:t>
            </a:r>
            <a:r>
              <a:rPr lang="en-US" sz="1600" b="1" dirty="0"/>
              <a:t>Tuning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Choose </a:t>
            </a:r>
            <a:r>
              <a:rPr lang="en-US" sz="1600" b="1" dirty="0"/>
              <a:t>Database</a:t>
            </a:r>
            <a:r>
              <a:rPr lang="en-US" sz="1600" dirty="0"/>
              <a:t> Depend based on </a:t>
            </a:r>
            <a:r>
              <a:rPr lang="en-US" sz="1600" b="1" dirty="0"/>
              <a:t>Workload</a:t>
            </a:r>
            <a:r>
              <a:rPr lang="en-US" sz="1600" dirty="0"/>
              <a:t> 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Tune your </a:t>
            </a:r>
            <a:r>
              <a:rPr lang="en-US" sz="1600" b="1" dirty="0"/>
              <a:t>Database</a:t>
            </a:r>
            <a:r>
              <a:rPr lang="en-US" sz="1600" dirty="0"/>
              <a:t>.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 Tune your </a:t>
            </a:r>
            <a:r>
              <a:rPr lang="en-US" sz="1600" b="1" dirty="0"/>
              <a:t>Queries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Tune your </a:t>
            </a:r>
            <a:r>
              <a:rPr lang="en-US" sz="1600" b="1" dirty="0"/>
              <a:t>Application</a:t>
            </a:r>
          </a:p>
          <a:p>
            <a:pPr marL="0" lvl="0" indent="0">
              <a:lnSpc>
                <a:spcPct val="200000"/>
              </a:lnSpc>
              <a:buNone/>
            </a:pPr>
            <a:endParaRPr lang="en-US" sz="1600" dirty="0"/>
          </a:p>
        </p:txBody>
      </p:sp>
      <p:pic>
        <p:nvPicPr>
          <p:cNvPr id="6" name="Picture 5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927E8FAC-9BFB-E748-AE88-46062F91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66450" y="630480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AB69A-B242-8A44-97C4-E306E14E1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28461" y="1340524"/>
            <a:ext cx="729114" cy="3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building&#10;&#10;Description automatically generated">
            <a:extLst>
              <a:ext uri="{FF2B5EF4-FFF2-40B4-BE49-F238E27FC236}">
                <a16:creationId xmlns:a16="http://schemas.microsoft.com/office/drawing/2014/main" id="{A6F95A52-3A39-5A49-8970-ACFAAD343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28461" y="899547"/>
            <a:ext cx="718116" cy="3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B255E-A9D9-5648-813E-B4F751E51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28461" y="1774525"/>
            <a:ext cx="718118" cy="3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05E7E0-7CB2-5849-B76D-2D9D5A57382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34056" y="990480"/>
            <a:ext cx="2332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57020A-34B4-2E44-A19F-57B9F5FB3EC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86698" y="1520524"/>
            <a:ext cx="3041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72;p10" descr="image1.tif">
            <a:extLst>
              <a:ext uri="{FF2B5EF4-FFF2-40B4-BE49-F238E27FC236}">
                <a16:creationId xmlns:a16="http://schemas.microsoft.com/office/drawing/2014/main" id="{5DB3A5C8-2FF5-914C-ABE9-5441892847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95118" y="2498201"/>
            <a:ext cx="718118" cy="482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8CE884-98C7-BD47-9ADD-A99C7D8E2AA9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294929" y="2739358"/>
            <a:ext cx="120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A4F3DF-2FB8-E44E-B7E7-B8E71E855CF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368296" y="3314147"/>
            <a:ext cx="3587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616794-88EC-224F-878F-A26F5B7F700A}"/>
              </a:ext>
            </a:extLst>
          </p:cNvPr>
          <p:cNvSpPr txBox="1"/>
          <p:nvPr/>
        </p:nvSpPr>
        <p:spPr>
          <a:xfrm>
            <a:off x="5956077" y="3145447"/>
            <a:ext cx="2074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*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foo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FAF0E7B-1BD0-C647-8105-31117DAC87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236077" y="3561265"/>
            <a:ext cx="720000" cy="7200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6B8B1-1EDB-5549-8761-72A1DA88ECD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468880" y="3921265"/>
            <a:ext cx="27671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A0C90C8-A917-9545-ADF4-CC5DA2F9D9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648883" y="1707465"/>
            <a:ext cx="908313" cy="775695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1D21C1-F6CF-D245-97A6-2B31D895790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4754922" y="2095313"/>
            <a:ext cx="893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DDCB1ED-25DD-394C-9D77-7249D976782A}"/>
              </a:ext>
            </a:extLst>
          </p:cNvPr>
          <p:cNvSpPr/>
          <p:nvPr/>
        </p:nvSpPr>
        <p:spPr>
          <a:xfrm>
            <a:off x="310896" y="1350480"/>
            <a:ext cx="3851290" cy="350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Blogs</a:t>
            </a:r>
          </a:p>
        </p:txBody>
      </p:sp>
      <p:sp>
        <p:nvSpPr>
          <p:cNvPr id="203" name="Google Shape;203;p27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Tuning PostgreSQL Database Parameters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Optimise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Performance.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https://www.percona.com/blog/2018/08/31/tuning-postgresql-database-parameters-to-optimize-performance/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Tune Linux Kernel Parameters For PostgreSQL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Optimisation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www.percona.com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/blog/2018/08/29/tune-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-kernel-parameters-for-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-optimization/</a:t>
            </a:r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1"/>
            <a:ext cx="9144000" cy="4502426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22"/>
            <a:ext cx="6867939" cy="4526149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4294967295"/>
          </p:nvPr>
        </p:nvSpPr>
        <p:spPr>
          <a:xfrm>
            <a:off x="114300" y="225020"/>
            <a:ext cx="8900531" cy="37215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vert="horz" wrap="square" lIns="34275" tIns="34275" rIns="34275" bIns="3427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6000"/>
              <a:buNone/>
            </a:pPr>
            <a:r>
              <a:rPr lang="en-US" sz="7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7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Clr>
                <a:srgbClr val="373737"/>
              </a:buClr>
              <a:buSzPts val="1600"/>
              <a:buNone/>
            </a:pP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 leaders, on the other hand, ask many questions. Great leaders ask the great questions.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50000"/>
              </a:lnSpc>
              <a:buClr>
                <a:srgbClr val="373737"/>
              </a:buClr>
              <a:buSzPts val="1600"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Marquardt author of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 with Questions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29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 Modules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C8D661-40D1-B646-93D0-3C6CE3E186EB}"/>
                  </a:ext>
                </a:extLst>
              </p14:cNvPr>
              <p14:cNvContentPartPr/>
              <p14:nvPr/>
            </p14:nvContentPartPr>
            <p14:xfrm>
              <a:off x="7245933" y="-41654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C8D661-40D1-B646-93D0-3C6CE3E18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7933" y="-43454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43FEB13-38FA-734E-B9AB-FD1D59A7D0E6}"/>
              </a:ext>
            </a:extLst>
          </p:cNvPr>
          <p:cNvSpPr/>
          <p:nvPr/>
        </p:nvSpPr>
        <p:spPr>
          <a:xfrm>
            <a:off x="72000" y="667512"/>
            <a:ext cx="9000000" cy="3968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218A2-4E60-B048-A64F-7669A1827ECF}"/>
              </a:ext>
            </a:extLst>
          </p:cNvPr>
          <p:cNvSpPr/>
          <p:nvPr/>
        </p:nvSpPr>
        <p:spPr>
          <a:xfrm>
            <a:off x="118871" y="713232"/>
            <a:ext cx="4453129" cy="602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E69F9-8582-184A-A183-04DFB8E98C46}"/>
              </a:ext>
            </a:extLst>
          </p:cNvPr>
          <p:cNvSpPr/>
          <p:nvPr/>
        </p:nvSpPr>
        <p:spPr>
          <a:xfrm>
            <a:off x="109689" y="1377710"/>
            <a:ext cx="4453119" cy="16389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E5D78-0D3E-4F43-8969-EFD8A8E0E22D}"/>
              </a:ext>
            </a:extLst>
          </p:cNvPr>
          <p:cNvSpPr/>
          <p:nvPr/>
        </p:nvSpPr>
        <p:spPr>
          <a:xfrm>
            <a:off x="4633702" y="2705520"/>
            <a:ext cx="4406248" cy="18608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622E1-3152-1842-95C7-7FC5C3E05E93}"/>
              </a:ext>
            </a:extLst>
          </p:cNvPr>
          <p:cNvSpPr/>
          <p:nvPr/>
        </p:nvSpPr>
        <p:spPr>
          <a:xfrm>
            <a:off x="118857" y="3055428"/>
            <a:ext cx="4453105" cy="1516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F23EF4-43C4-6645-9FE0-CCFFCD88762D}"/>
              </a:ext>
            </a:extLst>
          </p:cNvPr>
          <p:cNvSpPr/>
          <p:nvPr/>
        </p:nvSpPr>
        <p:spPr>
          <a:xfrm>
            <a:off x="4618855" y="731520"/>
            <a:ext cx="4406254" cy="19099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B73CC-83F0-3146-9975-7424F594B651}"/>
              </a:ext>
            </a:extLst>
          </p:cNvPr>
          <p:cNvSpPr txBox="1"/>
          <p:nvPr/>
        </p:nvSpPr>
        <p:spPr>
          <a:xfrm>
            <a:off x="71980" y="688970"/>
            <a:ext cx="57579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ADA0-B756-2F4C-A4B6-3A0FFA5645D3}"/>
              </a:ext>
            </a:extLst>
          </p:cNvPr>
          <p:cNvSpPr txBox="1"/>
          <p:nvPr/>
        </p:nvSpPr>
        <p:spPr>
          <a:xfrm>
            <a:off x="98354" y="1388873"/>
            <a:ext cx="78098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D9626-2356-E04B-B2E4-1FC9C237425C}"/>
              </a:ext>
            </a:extLst>
          </p:cNvPr>
          <p:cNvSpPr txBox="1"/>
          <p:nvPr/>
        </p:nvSpPr>
        <p:spPr>
          <a:xfrm>
            <a:off x="4571964" y="697694"/>
            <a:ext cx="137730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PostgreSQL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4F5D4-3A41-304C-B8DF-D263B697853A}"/>
              </a:ext>
            </a:extLst>
          </p:cNvPr>
          <p:cNvSpPr txBox="1"/>
          <p:nvPr/>
        </p:nvSpPr>
        <p:spPr>
          <a:xfrm>
            <a:off x="4600497" y="2708704"/>
            <a:ext cx="105189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Kernel 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893AB-7CE9-1C4E-A6F7-662388BF279D}"/>
              </a:ext>
            </a:extLst>
          </p:cNvPr>
          <p:cNvSpPr txBox="1"/>
          <p:nvPr/>
        </p:nvSpPr>
        <p:spPr>
          <a:xfrm>
            <a:off x="98354" y="3055428"/>
            <a:ext cx="121379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Disk 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066312-88F4-5747-B7AA-0E795831AB7A}"/>
              </a:ext>
            </a:extLst>
          </p:cNvPr>
          <p:cNvSpPr/>
          <p:nvPr/>
        </p:nvSpPr>
        <p:spPr>
          <a:xfrm>
            <a:off x="1620000" y="2684925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Writer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D614A5-B3D8-C945-88AD-471DE20CAE80}"/>
              </a:ext>
            </a:extLst>
          </p:cNvPr>
          <p:cNvSpPr/>
          <p:nvPr/>
        </p:nvSpPr>
        <p:spPr>
          <a:xfrm>
            <a:off x="4685548" y="1003561"/>
            <a:ext cx="2212643" cy="5654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Buffers</a:t>
            </a:r>
          </a:p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= 128MB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53FE78-2BB0-9A4E-BD71-DA305C6F6B9D}"/>
              </a:ext>
            </a:extLst>
          </p:cNvPr>
          <p:cNvSpPr/>
          <p:nvPr/>
        </p:nvSpPr>
        <p:spPr>
          <a:xfrm>
            <a:off x="6995947" y="787549"/>
            <a:ext cx="1926693" cy="807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36EB24-3C26-384F-9490-25B5782F589E}"/>
              </a:ext>
            </a:extLst>
          </p:cNvPr>
          <p:cNvSpPr/>
          <p:nvPr/>
        </p:nvSpPr>
        <p:spPr>
          <a:xfrm>
            <a:off x="7071372" y="1029849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B084DF-F43A-3540-9E95-736B27E2553D}"/>
              </a:ext>
            </a:extLst>
          </p:cNvPr>
          <p:cNvSpPr/>
          <p:nvPr/>
        </p:nvSpPr>
        <p:spPr>
          <a:xfrm>
            <a:off x="7245041" y="1209165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B1B348-DC4C-2848-AFD4-09F02192424C}"/>
              </a:ext>
            </a:extLst>
          </p:cNvPr>
          <p:cNvSpPr/>
          <p:nvPr/>
        </p:nvSpPr>
        <p:spPr>
          <a:xfrm>
            <a:off x="1620000" y="2346902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 Writer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25140A-14A3-CA40-9688-5A55995E7434}"/>
              </a:ext>
            </a:extLst>
          </p:cNvPr>
          <p:cNvSpPr/>
          <p:nvPr/>
        </p:nvSpPr>
        <p:spPr>
          <a:xfrm>
            <a:off x="180000" y="2692101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83B0C3-0953-464F-A643-1B099AB3CA7A}"/>
              </a:ext>
            </a:extLst>
          </p:cNvPr>
          <p:cNvSpPr/>
          <p:nvPr/>
        </p:nvSpPr>
        <p:spPr>
          <a:xfrm>
            <a:off x="3101548" y="2346902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EC8CD8-A574-B14B-AA30-93751CBA78B4}"/>
              </a:ext>
            </a:extLst>
          </p:cNvPr>
          <p:cNvSpPr/>
          <p:nvPr/>
        </p:nvSpPr>
        <p:spPr>
          <a:xfrm>
            <a:off x="3101548" y="2690394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AAF725-078D-1F40-BCD7-0F25AE82B636}"/>
              </a:ext>
            </a:extLst>
          </p:cNvPr>
          <p:cNvSpPr/>
          <p:nvPr/>
        </p:nvSpPr>
        <p:spPr>
          <a:xfrm>
            <a:off x="179999" y="1648364"/>
            <a:ext cx="1368000" cy="9685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Postmaster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= 5432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007CBF-4B38-8D49-B34F-559003CAC21E}"/>
              </a:ext>
            </a:extLst>
          </p:cNvPr>
          <p:cNvSpPr/>
          <p:nvPr/>
        </p:nvSpPr>
        <p:spPr>
          <a:xfrm>
            <a:off x="1620000" y="1648364"/>
            <a:ext cx="1368000" cy="644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5AB496-711C-6447-BB22-06D06962BD27}"/>
              </a:ext>
            </a:extLst>
          </p:cNvPr>
          <p:cNvSpPr/>
          <p:nvPr/>
        </p:nvSpPr>
        <p:spPr>
          <a:xfrm>
            <a:off x="3101548" y="1648364"/>
            <a:ext cx="1368000" cy="6035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C8FBE3-8CA1-354F-A68A-C3D63E96340A}"/>
              </a:ext>
            </a:extLst>
          </p:cNvPr>
          <p:cNvSpPr/>
          <p:nvPr/>
        </p:nvSpPr>
        <p:spPr>
          <a:xfrm>
            <a:off x="179999" y="962768"/>
            <a:ext cx="1368000" cy="271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- 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psql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FA166F-6E83-5A44-9638-B92C0DD170A3}"/>
              </a:ext>
            </a:extLst>
          </p:cNvPr>
          <p:cNvSpPr/>
          <p:nvPr/>
        </p:nvSpPr>
        <p:spPr>
          <a:xfrm>
            <a:off x="1619999" y="959094"/>
            <a:ext cx="1368000" cy="271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- JDBC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90949-E0FF-A24C-BDE0-8E342B0EB8C5}"/>
              </a:ext>
            </a:extLst>
          </p:cNvPr>
          <p:cNvSpPr/>
          <p:nvPr/>
        </p:nvSpPr>
        <p:spPr>
          <a:xfrm>
            <a:off x="3101548" y="960254"/>
            <a:ext cx="1368000" cy="271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- ODBC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2B254A-3EDC-CC45-8B90-52E8879FDC34}"/>
              </a:ext>
            </a:extLst>
          </p:cNvPr>
          <p:cNvSpPr/>
          <p:nvPr/>
        </p:nvSpPr>
        <p:spPr>
          <a:xfrm>
            <a:off x="233999" y="3570975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base/ Datafiles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968A9A-D6E5-D34E-81B4-3E319F577741}"/>
              </a:ext>
            </a:extLst>
          </p:cNvPr>
          <p:cNvSpPr/>
          <p:nvPr/>
        </p:nvSpPr>
        <p:spPr>
          <a:xfrm>
            <a:off x="226785" y="3921951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pg_wal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WAL files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C1575F-E05C-1642-961C-B8905075DAA5}"/>
              </a:ext>
            </a:extLst>
          </p:cNvPr>
          <p:cNvSpPr/>
          <p:nvPr/>
        </p:nvSpPr>
        <p:spPr>
          <a:xfrm>
            <a:off x="1620000" y="3567695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CE3D1-3DD1-6640-A55D-618454C66C4F}"/>
              </a:ext>
            </a:extLst>
          </p:cNvPr>
          <p:cNvSpPr/>
          <p:nvPr/>
        </p:nvSpPr>
        <p:spPr>
          <a:xfrm>
            <a:off x="1620000" y="3921951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Files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32FEFDD-A035-4442-AAD1-FCF479D24A91}"/>
              </a:ext>
            </a:extLst>
          </p:cNvPr>
          <p:cNvSpPr/>
          <p:nvPr/>
        </p:nvSpPr>
        <p:spPr>
          <a:xfrm>
            <a:off x="3101548" y="3271482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Spaces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16A7A0-BA55-314D-8586-5DE77DEF14A9}"/>
              </a:ext>
            </a:extLst>
          </p:cNvPr>
          <p:cNvSpPr/>
          <p:nvPr/>
        </p:nvSpPr>
        <p:spPr>
          <a:xfrm>
            <a:off x="180000" y="3279536"/>
            <a:ext cx="2830430" cy="989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089D7D-7071-1345-A1DA-BD5FE4BDC40F}"/>
              </a:ext>
            </a:extLst>
          </p:cNvPr>
          <p:cNvSpPr txBox="1"/>
          <p:nvPr/>
        </p:nvSpPr>
        <p:spPr>
          <a:xfrm>
            <a:off x="145587" y="3251880"/>
            <a:ext cx="78098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$PGDATA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BC2289C-0C92-FF44-82B3-95F7208912F0}"/>
              </a:ext>
            </a:extLst>
          </p:cNvPr>
          <p:cNvSpPr/>
          <p:nvPr/>
        </p:nvSpPr>
        <p:spPr>
          <a:xfrm>
            <a:off x="173244" y="4361648"/>
            <a:ext cx="3429492" cy="1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0ADA03-C55E-8B43-BC70-62794BB434DF}"/>
              </a:ext>
            </a:extLst>
          </p:cNvPr>
          <p:cNvSpPr/>
          <p:nvPr/>
        </p:nvSpPr>
        <p:spPr>
          <a:xfrm>
            <a:off x="3634724" y="4361648"/>
            <a:ext cx="879012" cy="16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sdb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034955-B5E2-BA4F-A89B-6197B57D2CDA}"/>
              </a:ext>
            </a:extLst>
          </p:cNvPr>
          <p:cNvSpPr/>
          <p:nvPr/>
        </p:nvSpPr>
        <p:spPr>
          <a:xfrm>
            <a:off x="4787085" y="3205936"/>
            <a:ext cx="1402373" cy="125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DC146-381E-AB4A-928E-C4A318379018}"/>
              </a:ext>
            </a:extLst>
          </p:cNvPr>
          <p:cNvSpPr/>
          <p:nvPr/>
        </p:nvSpPr>
        <p:spPr>
          <a:xfrm>
            <a:off x="4685548" y="1621589"/>
            <a:ext cx="2212643" cy="5654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 Buffers</a:t>
            </a:r>
          </a:p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= 16MB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9AF777-F082-244C-95D5-4E1116E170AF}"/>
              </a:ext>
            </a:extLst>
          </p:cNvPr>
          <p:cNvSpPr/>
          <p:nvPr/>
        </p:nvSpPr>
        <p:spPr>
          <a:xfrm>
            <a:off x="7350910" y="1403043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5C86A-9100-964E-9C94-356B9BD4175D}"/>
              </a:ext>
            </a:extLst>
          </p:cNvPr>
          <p:cNvSpPr/>
          <p:nvPr/>
        </p:nvSpPr>
        <p:spPr>
          <a:xfrm>
            <a:off x="6995948" y="752044"/>
            <a:ext cx="1500237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work_mem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FD0EB4-588F-1E4F-8589-BCA5D1609231}"/>
              </a:ext>
            </a:extLst>
          </p:cNvPr>
          <p:cNvSpPr/>
          <p:nvPr/>
        </p:nvSpPr>
        <p:spPr>
          <a:xfrm>
            <a:off x="6995948" y="1662908"/>
            <a:ext cx="1926692" cy="807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6CAB98-86B7-E148-81F8-3C75424F425B}"/>
              </a:ext>
            </a:extLst>
          </p:cNvPr>
          <p:cNvSpPr/>
          <p:nvPr/>
        </p:nvSpPr>
        <p:spPr>
          <a:xfrm>
            <a:off x="7071372" y="1905208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6A3CA5-0487-3A46-B643-79D40129AC78}"/>
              </a:ext>
            </a:extLst>
          </p:cNvPr>
          <p:cNvSpPr/>
          <p:nvPr/>
        </p:nvSpPr>
        <p:spPr>
          <a:xfrm>
            <a:off x="7245040" y="2085079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F4FEC1-08BB-B146-B82A-ED88DEB0DFD7}"/>
              </a:ext>
            </a:extLst>
          </p:cNvPr>
          <p:cNvSpPr/>
          <p:nvPr/>
        </p:nvSpPr>
        <p:spPr>
          <a:xfrm>
            <a:off x="7350910" y="2278402"/>
            <a:ext cx="1383793" cy="10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05D03B0-FDC8-CE4A-A97A-4DA89FEC0482}"/>
              </a:ext>
            </a:extLst>
          </p:cNvPr>
          <p:cNvSpPr/>
          <p:nvPr/>
        </p:nvSpPr>
        <p:spPr>
          <a:xfrm>
            <a:off x="6995948" y="1627403"/>
            <a:ext cx="1500237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maintancework_mem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B8C391-5AA1-144A-BDCD-6B818B55DA38}"/>
              </a:ext>
            </a:extLst>
          </p:cNvPr>
          <p:cNvCxnSpPr>
            <a:cxnSpLocks/>
            <a:stCxn id="61" idx="1"/>
            <a:endCxn id="61" idx="3"/>
          </p:cNvCxnSpPr>
          <p:nvPr/>
        </p:nvCxnSpPr>
        <p:spPr>
          <a:xfrm>
            <a:off x="4787085" y="3832392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B66DB2E-90D7-284F-8650-2DC2F2C07F76}"/>
              </a:ext>
            </a:extLst>
          </p:cNvPr>
          <p:cNvCxnSpPr/>
          <p:nvPr/>
        </p:nvCxnSpPr>
        <p:spPr>
          <a:xfrm>
            <a:off x="4787085" y="3310569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5E1D23-937F-9841-9D50-12E5850E3C9E}"/>
              </a:ext>
            </a:extLst>
          </p:cNvPr>
          <p:cNvCxnSpPr/>
          <p:nvPr/>
        </p:nvCxnSpPr>
        <p:spPr>
          <a:xfrm>
            <a:off x="4787084" y="4146065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D43906-A054-E440-95F0-AF4F8132DAA4}"/>
              </a:ext>
            </a:extLst>
          </p:cNvPr>
          <p:cNvCxnSpPr/>
          <p:nvPr/>
        </p:nvCxnSpPr>
        <p:spPr>
          <a:xfrm>
            <a:off x="4787084" y="3415006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8A712BA-DD31-E945-BA6B-C68E0D2D693D}"/>
              </a:ext>
            </a:extLst>
          </p:cNvPr>
          <p:cNvCxnSpPr/>
          <p:nvPr/>
        </p:nvCxnSpPr>
        <p:spPr>
          <a:xfrm>
            <a:off x="4787084" y="3519443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F123982-2B06-594E-B124-B08C29343E11}"/>
              </a:ext>
            </a:extLst>
          </p:cNvPr>
          <p:cNvCxnSpPr/>
          <p:nvPr/>
        </p:nvCxnSpPr>
        <p:spPr>
          <a:xfrm>
            <a:off x="4787084" y="3623880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6FE320D-DA56-1148-AA4B-661EB6F9CEA1}"/>
              </a:ext>
            </a:extLst>
          </p:cNvPr>
          <p:cNvCxnSpPr/>
          <p:nvPr/>
        </p:nvCxnSpPr>
        <p:spPr>
          <a:xfrm>
            <a:off x="4787084" y="3728317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33FD381-C47E-A747-8B6D-639ABC73EC81}"/>
              </a:ext>
            </a:extLst>
          </p:cNvPr>
          <p:cNvCxnSpPr/>
          <p:nvPr/>
        </p:nvCxnSpPr>
        <p:spPr>
          <a:xfrm>
            <a:off x="4787084" y="3832754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3B87EF5-8B31-AC47-9BA1-CE6C76EE3077}"/>
              </a:ext>
            </a:extLst>
          </p:cNvPr>
          <p:cNvCxnSpPr/>
          <p:nvPr/>
        </p:nvCxnSpPr>
        <p:spPr>
          <a:xfrm>
            <a:off x="4787084" y="3937191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7486A22-0537-FF4E-B5C1-FE17610117A7}"/>
              </a:ext>
            </a:extLst>
          </p:cNvPr>
          <p:cNvCxnSpPr/>
          <p:nvPr/>
        </p:nvCxnSpPr>
        <p:spPr>
          <a:xfrm>
            <a:off x="4787084" y="4250502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07E6349-929C-174D-8EF1-56CEBBD6A91D}"/>
              </a:ext>
            </a:extLst>
          </p:cNvPr>
          <p:cNvCxnSpPr/>
          <p:nvPr/>
        </p:nvCxnSpPr>
        <p:spPr>
          <a:xfrm>
            <a:off x="4787084" y="4041628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8FA22A0-A9EA-6E48-BB19-96F1DDEB3046}"/>
              </a:ext>
            </a:extLst>
          </p:cNvPr>
          <p:cNvSpPr/>
          <p:nvPr/>
        </p:nvSpPr>
        <p:spPr>
          <a:xfrm>
            <a:off x="4697963" y="3003942"/>
            <a:ext cx="1634021" cy="15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8BA3A4-5FDA-E64E-AEB1-59FCFDD943AD}"/>
              </a:ext>
            </a:extLst>
          </p:cNvPr>
          <p:cNvCxnSpPr/>
          <p:nvPr/>
        </p:nvCxnSpPr>
        <p:spPr>
          <a:xfrm>
            <a:off x="4787084" y="4354938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9059561-BD9E-8E48-8B6E-02AF712DE9E5}"/>
              </a:ext>
            </a:extLst>
          </p:cNvPr>
          <p:cNvSpPr txBox="1"/>
          <p:nvPr/>
        </p:nvSpPr>
        <p:spPr>
          <a:xfrm>
            <a:off x="4682885" y="2978766"/>
            <a:ext cx="340158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4K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CECF86F-1D4F-E24A-892A-76624C516A43}"/>
              </a:ext>
            </a:extLst>
          </p:cNvPr>
          <p:cNvCxnSpPr>
            <a:cxnSpLocks/>
          </p:cNvCxnSpPr>
          <p:nvPr/>
        </p:nvCxnSpPr>
        <p:spPr>
          <a:xfrm>
            <a:off x="4995611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B38B4D1-F9D2-9A44-BB8C-AB3BCFC8B6D8}"/>
              </a:ext>
            </a:extLst>
          </p:cNvPr>
          <p:cNvCxnSpPr>
            <a:cxnSpLocks/>
          </p:cNvCxnSpPr>
          <p:nvPr/>
        </p:nvCxnSpPr>
        <p:spPr>
          <a:xfrm>
            <a:off x="5164267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53CB742-E79B-F943-88C0-68B51F5A51BE}"/>
              </a:ext>
            </a:extLst>
          </p:cNvPr>
          <p:cNvCxnSpPr>
            <a:cxnSpLocks/>
          </p:cNvCxnSpPr>
          <p:nvPr/>
        </p:nvCxnSpPr>
        <p:spPr>
          <a:xfrm>
            <a:off x="5332923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1A0B645-87E4-414A-8451-9DD47B32B477}"/>
              </a:ext>
            </a:extLst>
          </p:cNvPr>
          <p:cNvCxnSpPr>
            <a:cxnSpLocks/>
          </p:cNvCxnSpPr>
          <p:nvPr/>
        </p:nvCxnSpPr>
        <p:spPr>
          <a:xfrm>
            <a:off x="5501579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2751510-D78B-D340-A3DF-C7CB0269029F}"/>
              </a:ext>
            </a:extLst>
          </p:cNvPr>
          <p:cNvCxnSpPr>
            <a:cxnSpLocks/>
          </p:cNvCxnSpPr>
          <p:nvPr/>
        </p:nvCxnSpPr>
        <p:spPr>
          <a:xfrm>
            <a:off x="5670235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4219AC-364E-7D45-AEF5-64BD705E99BE}"/>
              </a:ext>
            </a:extLst>
          </p:cNvPr>
          <p:cNvCxnSpPr>
            <a:cxnSpLocks/>
          </p:cNvCxnSpPr>
          <p:nvPr/>
        </p:nvCxnSpPr>
        <p:spPr>
          <a:xfrm>
            <a:off x="5838891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C6A538C-7ED4-4D49-822D-FD46B85FAB9C}"/>
              </a:ext>
            </a:extLst>
          </p:cNvPr>
          <p:cNvCxnSpPr>
            <a:cxnSpLocks/>
          </p:cNvCxnSpPr>
          <p:nvPr/>
        </p:nvCxnSpPr>
        <p:spPr>
          <a:xfrm>
            <a:off x="6007547" y="319755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8FF88A2-3135-4940-B685-D2FDFEAB8F1B}"/>
              </a:ext>
            </a:extLst>
          </p:cNvPr>
          <p:cNvSpPr/>
          <p:nvPr/>
        </p:nvSpPr>
        <p:spPr>
          <a:xfrm>
            <a:off x="6539685" y="3221176"/>
            <a:ext cx="1402373" cy="125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93117E-08BB-3D4D-BBED-BD5605C1C765}"/>
              </a:ext>
            </a:extLst>
          </p:cNvPr>
          <p:cNvCxnSpPr>
            <a:cxnSpLocks/>
            <a:stCxn id="103" idx="1"/>
            <a:endCxn id="103" idx="3"/>
          </p:cNvCxnSpPr>
          <p:nvPr/>
        </p:nvCxnSpPr>
        <p:spPr>
          <a:xfrm>
            <a:off x="6539685" y="3847632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A538312-877A-604B-BD2F-52ED05BDF0C3}"/>
              </a:ext>
            </a:extLst>
          </p:cNvPr>
          <p:cNvCxnSpPr/>
          <p:nvPr/>
        </p:nvCxnSpPr>
        <p:spPr>
          <a:xfrm>
            <a:off x="6539684" y="3430246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8A2F88A-6CB0-B44C-9175-AA02A385BD87}"/>
              </a:ext>
            </a:extLst>
          </p:cNvPr>
          <p:cNvCxnSpPr/>
          <p:nvPr/>
        </p:nvCxnSpPr>
        <p:spPr>
          <a:xfrm>
            <a:off x="6539684" y="3639120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8646FF8-28FB-F048-BF2B-E51B763181E4}"/>
              </a:ext>
            </a:extLst>
          </p:cNvPr>
          <p:cNvCxnSpPr/>
          <p:nvPr/>
        </p:nvCxnSpPr>
        <p:spPr>
          <a:xfrm>
            <a:off x="6539684" y="3847994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1520D89-B29B-C34C-8CE0-871B4B10CB65}"/>
              </a:ext>
            </a:extLst>
          </p:cNvPr>
          <p:cNvCxnSpPr/>
          <p:nvPr/>
        </p:nvCxnSpPr>
        <p:spPr>
          <a:xfrm>
            <a:off x="6539684" y="4265742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4BCDD5-DC64-DB44-9B91-3AA1B164245C}"/>
              </a:ext>
            </a:extLst>
          </p:cNvPr>
          <p:cNvCxnSpPr/>
          <p:nvPr/>
        </p:nvCxnSpPr>
        <p:spPr>
          <a:xfrm>
            <a:off x="6539684" y="4056868"/>
            <a:ext cx="14023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B32CBD-568C-534D-A1E4-1BBEFEAB3D06}"/>
              </a:ext>
            </a:extLst>
          </p:cNvPr>
          <p:cNvSpPr/>
          <p:nvPr/>
        </p:nvSpPr>
        <p:spPr>
          <a:xfrm>
            <a:off x="6450563" y="3019182"/>
            <a:ext cx="1634021" cy="15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6883B02-B44F-2545-88B7-F625B8B737E0}"/>
              </a:ext>
            </a:extLst>
          </p:cNvPr>
          <p:cNvSpPr txBox="1"/>
          <p:nvPr/>
        </p:nvSpPr>
        <p:spPr>
          <a:xfrm>
            <a:off x="6435485" y="2994006"/>
            <a:ext cx="147348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2MB/1GB Huge Pages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C99EC96-B69A-8C4C-B750-42CDB7B8F03B}"/>
              </a:ext>
            </a:extLst>
          </p:cNvPr>
          <p:cNvCxnSpPr>
            <a:cxnSpLocks/>
          </p:cNvCxnSpPr>
          <p:nvPr/>
        </p:nvCxnSpPr>
        <p:spPr>
          <a:xfrm>
            <a:off x="6875211" y="321279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177FB62-BFAC-824B-B906-91306C7CB0CB}"/>
              </a:ext>
            </a:extLst>
          </p:cNvPr>
          <p:cNvCxnSpPr>
            <a:cxnSpLocks/>
          </p:cNvCxnSpPr>
          <p:nvPr/>
        </p:nvCxnSpPr>
        <p:spPr>
          <a:xfrm>
            <a:off x="7276531" y="321279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0EB8696-B116-C54D-95C2-5CC971BED4A0}"/>
              </a:ext>
            </a:extLst>
          </p:cNvPr>
          <p:cNvCxnSpPr>
            <a:cxnSpLocks/>
          </p:cNvCxnSpPr>
          <p:nvPr/>
        </p:nvCxnSpPr>
        <p:spPr>
          <a:xfrm>
            <a:off x="7668707" y="321279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20267E4-C3AA-0343-9496-EECFD27E9F84}"/>
              </a:ext>
            </a:extLst>
          </p:cNvPr>
          <p:cNvSpPr/>
          <p:nvPr/>
        </p:nvSpPr>
        <p:spPr>
          <a:xfrm>
            <a:off x="8164439" y="3025278"/>
            <a:ext cx="752776" cy="15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AAD63DC-C1DD-A149-9038-E935F00C8CBD}"/>
              </a:ext>
            </a:extLst>
          </p:cNvPr>
          <p:cNvCxnSpPr>
            <a:cxnSpLocks/>
          </p:cNvCxnSpPr>
          <p:nvPr/>
        </p:nvCxnSpPr>
        <p:spPr>
          <a:xfrm>
            <a:off x="8164438" y="3498101"/>
            <a:ext cx="743803" cy="11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C6A9493-8E70-3F41-99CC-3C47DD47D363}"/>
              </a:ext>
            </a:extLst>
          </p:cNvPr>
          <p:cNvCxnSpPr>
            <a:cxnSpLocks/>
          </p:cNvCxnSpPr>
          <p:nvPr/>
        </p:nvCxnSpPr>
        <p:spPr>
          <a:xfrm>
            <a:off x="8155478" y="3651591"/>
            <a:ext cx="743803" cy="11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16EB94-0AEB-FC42-91B0-53EE40A52CCD}"/>
              </a:ext>
            </a:extLst>
          </p:cNvPr>
          <p:cNvCxnSpPr>
            <a:cxnSpLocks/>
          </p:cNvCxnSpPr>
          <p:nvPr/>
        </p:nvCxnSpPr>
        <p:spPr>
          <a:xfrm>
            <a:off x="8161798" y="3937191"/>
            <a:ext cx="743803" cy="11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DA4F2C7-1550-114B-8BEB-E32E2A2CE875}"/>
              </a:ext>
            </a:extLst>
          </p:cNvPr>
          <p:cNvSpPr txBox="1"/>
          <p:nvPr/>
        </p:nvSpPr>
        <p:spPr>
          <a:xfrm>
            <a:off x="8102699" y="3008221"/>
            <a:ext cx="4988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b" anchorCtr="0">
            <a:noAutofit/>
          </a:bodyPr>
          <a:lstStyle/>
          <a:p>
            <a:pPr algn="r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PostgreSQL Performance Tuning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72;p10" descr="image1.tif">
            <a:extLst>
              <a:ext uri="{FF2B5EF4-FFF2-40B4-BE49-F238E27FC236}">
                <a16:creationId xmlns:a16="http://schemas.microsoft.com/office/drawing/2014/main" id="{E57D04DB-01E8-CA46-A1D4-8D18AF868D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662" y="1161288"/>
            <a:ext cx="2100043" cy="1410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8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200000"/>
              </a:lnSpc>
            </a:pPr>
            <a:r>
              <a:rPr lang="en-US" sz="1600" dirty="0" err="1">
                <a:sym typeface="Calibri"/>
              </a:rPr>
              <a:t>shared_buffers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wal_buffers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effective_cache_size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work_mem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maintenance_work_mem</a:t>
            </a:r>
          </a:p>
          <a:p>
            <a:pPr lvl="0">
              <a:lnSpc>
                <a:spcPct val="200000"/>
              </a:lnSpc>
            </a:pP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synchronous_commit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checkpoint_timeout 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checkpoint_completion_target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3CC0F-8E88-FE43-A286-88FDEDFB8F0D}"/>
              </a:ext>
            </a:extLst>
          </p:cNvPr>
          <p:cNvSpPr/>
          <p:nvPr/>
        </p:nvSpPr>
        <p:spPr>
          <a:xfrm>
            <a:off x="4598352" y="572434"/>
            <a:ext cx="4473648" cy="19099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3AB6F-92ED-6943-9552-A3921BED634A}"/>
              </a:ext>
            </a:extLst>
          </p:cNvPr>
          <p:cNvSpPr txBox="1"/>
          <p:nvPr/>
        </p:nvSpPr>
        <p:spPr>
          <a:xfrm>
            <a:off x="4618855" y="538608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PostgreSQL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705E1-1B7B-0943-811D-688DF41EB294}"/>
              </a:ext>
            </a:extLst>
          </p:cNvPr>
          <p:cNvSpPr/>
          <p:nvPr/>
        </p:nvSpPr>
        <p:spPr>
          <a:xfrm>
            <a:off x="4732439" y="844475"/>
            <a:ext cx="2212643" cy="5654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Buffers</a:t>
            </a:r>
          </a:p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= 128MB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98BAF0-E776-D842-83E7-A06339830209}"/>
              </a:ext>
            </a:extLst>
          </p:cNvPr>
          <p:cNvSpPr/>
          <p:nvPr/>
        </p:nvSpPr>
        <p:spPr>
          <a:xfrm>
            <a:off x="7042838" y="628463"/>
            <a:ext cx="1926693" cy="807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01A6EE-F27A-244E-9765-B3A7EF76CC9E}"/>
              </a:ext>
            </a:extLst>
          </p:cNvPr>
          <p:cNvSpPr/>
          <p:nvPr/>
        </p:nvSpPr>
        <p:spPr>
          <a:xfrm>
            <a:off x="7118263" y="870764"/>
            <a:ext cx="1383793" cy="1461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FB406-31E9-A04B-ACBE-7F03B8680450}"/>
              </a:ext>
            </a:extLst>
          </p:cNvPr>
          <p:cNvSpPr/>
          <p:nvPr/>
        </p:nvSpPr>
        <p:spPr>
          <a:xfrm>
            <a:off x="7291932" y="1077511"/>
            <a:ext cx="1383793" cy="1207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5202ED-A4E9-A647-8379-D1FE47E107A5}"/>
              </a:ext>
            </a:extLst>
          </p:cNvPr>
          <p:cNvSpPr/>
          <p:nvPr/>
        </p:nvSpPr>
        <p:spPr>
          <a:xfrm>
            <a:off x="4732439" y="1462503"/>
            <a:ext cx="2212643" cy="5654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 Buffers</a:t>
            </a:r>
          </a:p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= 16MB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C8242-7D46-D64F-BD0B-7FDA368EA98D}"/>
              </a:ext>
            </a:extLst>
          </p:cNvPr>
          <p:cNvSpPr/>
          <p:nvPr/>
        </p:nvSpPr>
        <p:spPr>
          <a:xfrm>
            <a:off x="7397801" y="1243958"/>
            <a:ext cx="1383793" cy="1207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9350A3-4A6B-5543-9FE1-26E0E25A561B}"/>
              </a:ext>
            </a:extLst>
          </p:cNvPr>
          <p:cNvSpPr/>
          <p:nvPr/>
        </p:nvSpPr>
        <p:spPr>
          <a:xfrm>
            <a:off x="7042839" y="592958"/>
            <a:ext cx="1500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work_mem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A5721-CB37-4F40-82CA-89BA35CFB353}"/>
              </a:ext>
            </a:extLst>
          </p:cNvPr>
          <p:cNvSpPr/>
          <p:nvPr/>
        </p:nvSpPr>
        <p:spPr>
          <a:xfrm>
            <a:off x="7042839" y="1503822"/>
            <a:ext cx="1926692" cy="807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94C5F-774B-2345-BE68-627C875B44D1}"/>
              </a:ext>
            </a:extLst>
          </p:cNvPr>
          <p:cNvSpPr/>
          <p:nvPr/>
        </p:nvSpPr>
        <p:spPr>
          <a:xfrm>
            <a:off x="7118263" y="1746123"/>
            <a:ext cx="1383793" cy="1461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5349BD-9AD9-274A-A407-4F5F54FB12C3}"/>
              </a:ext>
            </a:extLst>
          </p:cNvPr>
          <p:cNvSpPr/>
          <p:nvPr/>
        </p:nvSpPr>
        <p:spPr>
          <a:xfrm>
            <a:off x="7291931" y="1953425"/>
            <a:ext cx="1383793" cy="1207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A7765B-1A36-4B42-958D-09F2FF9DEFE1}"/>
              </a:ext>
            </a:extLst>
          </p:cNvPr>
          <p:cNvSpPr/>
          <p:nvPr/>
        </p:nvSpPr>
        <p:spPr>
          <a:xfrm>
            <a:off x="7397801" y="2119317"/>
            <a:ext cx="1383793" cy="1207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83127-8B5B-E044-AB8D-2236F7745424}"/>
              </a:ext>
            </a:extLst>
          </p:cNvPr>
          <p:cNvSpPr/>
          <p:nvPr/>
        </p:nvSpPr>
        <p:spPr>
          <a:xfrm>
            <a:off x="7042839" y="1468317"/>
            <a:ext cx="1500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maintancework_mem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8A949D-9BEB-7A45-87C8-BA95EF033A70}"/>
              </a:ext>
            </a:extLst>
          </p:cNvPr>
          <p:cNvSpPr/>
          <p:nvPr/>
        </p:nvSpPr>
        <p:spPr>
          <a:xfrm>
            <a:off x="4618855" y="2643457"/>
            <a:ext cx="4453105" cy="151657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D60BA-4637-8F43-B188-832EA5EB1CB9}"/>
              </a:ext>
            </a:extLst>
          </p:cNvPr>
          <p:cNvSpPr txBox="1"/>
          <p:nvPr/>
        </p:nvSpPr>
        <p:spPr>
          <a:xfrm>
            <a:off x="4598352" y="2643457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Disk 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064A63-DAF1-3A46-8272-7D1298E77632}"/>
              </a:ext>
            </a:extLst>
          </p:cNvPr>
          <p:cNvSpPr/>
          <p:nvPr/>
        </p:nvSpPr>
        <p:spPr>
          <a:xfrm>
            <a:off x="4733997" y="3159004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base/ Datafiles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64F5C-6797-BD4B-A4DA-F1EB78922462}"/>
              </a:ext>
            </a:extLst>
          </p:cNvPr>
          <p:cNvSpPr/>
          <p:nvPr/>
        </p:nvSpPr>
        <p:spPr>
          <a:xfrm>
            <a:off x="4726783" y="3509980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pg_wal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WAL files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6D10E7-48DE-B44D-A64E-1EEC6806A7BA}"/>
              </a:ext>
            </a:extLst>
          </p:cNvPr>
          <p:cNvSpPr/>
          <p:nvPr/>
        </p:nvSpPr>
        <p:spPr>
          <a:xfrm>
            <a:off x="6119998" y="3155724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112A17-C750-A44C-9D6C-449254134A48}"/>
              </a:ext>
            </a:extLst>
          </p:cNvPr>
          <p:cNvSpPr/>
          <p:nvPr/>
        </p:nvSpPr>
        <p:spPr>
          <a:xfrm>
            <a:off x="6119998" y="3509980"/>
            <a:ext cx="1260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Files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8B8BC5-11A8-924B-8A0F-0B933172864B}"/>
              </a:ext>
            </a:extLst>
          </p:cNvPr>
          <p:cNvSpPr/>
          <p:nvPr/>
        </p:nvSpPr>
        <p:spPr>
          <a:xfrm>
            <a:off x="7601546" y="2859511"/>
            <a:ext cx="1368000" cy="27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Spaces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619AA-7844-6D45-87CD-CA81228A99E5}"/>
              </a:ext>
            </a:extLst>
          </p:cNvPr>
          <p:cNvSpPr/>
          <p:nvPr/>
        </p:nvSpPr>
        <p:spPr>
          <a:xfrm>
            <a:off x="4679998" y="2867565"/>
            <a:ext cx="2830430" cy="989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1F2643-72D3-AE48-BA55-8D79048C7D2D}"/>
              </a:ext>
            </a:extLst>
          </p:cNvPr>
          <p:cNvSpPr txBox="1"/>
          <p:nvPr/>
        </p:nvSpPr>
        <p:spPr>
          <a:xfrm>
            <a:off x="4645585" y="2839909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$PGDATA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7452A1-512C-3A41-AED7-7B449EEB2597}"/>
              </a:ext>
            </a:extLst>
          </p:cNvPr>
          <p:cNvSpPr/>
          <p:nvPr/>
        </p:nvSpPr>
        <p:spPr>
          <a:xfrm>
            <a:off x="4673242" y="3949677"/>
            <a:ext cx="3429492" cy="16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4966D-60BB-4D42-8FEB-F4FA6A8BDCF3}"/>
              </a:ext>
            </a:extLst>
          </p:cNvPr>
          <p:cNvSpPr/>
          <p:nvPr/>
        </p:nvSpPr>
        <p:spPr>
          <a:xfrm>
            <a:off x="8134722" y="3949677"/>
            <a:ext cx="879012" cy="162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sdb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dirty="0" err="1"/>
              <a:t>shared_buffer</a:t>
            </a:r>
            <a:endParaRPr lang="en-US" b="0"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dirty="0"/>
              <a:t>PostgreSQL uses its own buffer and also uses kernel buffered I/O.</a:t>
            </a:r>
          </a:p>
          <a:p>
            <a:r>
              <a:rPr lang="en-US" sz="1200" dirty="0"/>
              <a:t>PostgreSQL does not change the information on disk directly then how?</a:t>
            </a:r>
          </a:p>
          <a:p>
            <a:r>
              <a:rPr lang="en-US" sz="1200" dirty="0"/>
              <a:t>Writes the data to shared buffer cache. </a:t>
            </a:r>
          </a:p>
          <a:p>
            <a:r>
              <a:rPr lang="en-US" sz="1200" dirty="0"/>
              <a:t>The backend process write that these blocks kernel buffer. 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1999" y="1892808"/>
            <a:ext cx="5268097" cy="1948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20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2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1999" y="3937000"/>
            <a:ext cx="8999999" cy="76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200" b="0" i="1" u="none" strike="noStrike" cap="none" dirty="0">
                <a:solidFill>
                  <a:srgbClr val="FF93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sz="1200" dirty="0">
              <a:solidFill>
                <a:srgbClr val="FF9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200" b="0" i="1" u="none" strike="noStrike" cap="none" dirty="0">
                <a:solidFill>
                  <a:srgbClr val="FF93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—Bruce </a:t>
            </a:r>
            <a:r>
              <a:rPr lang="en-US" sz="1200" b="0" i="1" u="none" strike="noStrike" cap="none" dirty="0" err="1">
                <a:solidFill>
                  <a:srgbClr val="FF93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Momjian</a:t>
            </a:r>
            <a:endParaRPr sz="1200" dirty="0">
              <a:solidFill>
                <a:srgbClr val="FF9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89215" y="600560"/>
            <a:ext cx="3350747" cy="32405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F26D3B-E572-F944-898D-E7472314ECB4}"/>
              </a:ext>
            </a:extLst>
          </p:cNvPr>
          <p:cNvSpPr/>
          <p:nvPr/>
        </p:nvSpPr>
        <p:spPr>
          <a:xfrm>
            <a:off x="5945474" y="3500077"/>
            <a:ext cx="2894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How/When data written to disk actually?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dirty="0">
                <a:solidFill>
                  <a:srgbClr val="000000"/>
                </a:solidFill>
              </a:rPr>
              <a:t>PostgreSQL Tuning / shared_buffer</a:t>
            </a:r>
            <a:endParaRPr sz="20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F5A50A9-8DC2-164C-B964-C42DCCFFC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672567"/>
              </p:ext>
            </p:extLst>
          </p:nvPr>
        </p:nvGraphicFramePr>
        <p:xfrm>
          <a:off x="72000" y="539750"/>
          <a:ext cx="9000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Configuraing WAL</a:t>
            </a:r>
          </a:p>
        </p:txBody>
      </p:sp>
      <p:sp>
        <p:nvSpPr>
          <p:cNvPr id="123" name="Google Shape;123;p16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US" sz="1900" dirty="0"/>
              <a:t>Do you have Transaction?  Obviously</a:t>
            </a:r>
          </a:p>
          <a:p>
            <a:pPr lvl="0">
              <a:lnSpc>
                <a:spcPct val="200000"/>
              </a:lnSpc>
            </a:pPr>
            <a:r>
              <a:rPr lang="en-US" sz="1900" dirty="0"/>
              <a:t>WAL – (Write Ahead LOG) Log your transactions</a:t>
            </a:r>
          </a:p>
          <a:p>
            <a:pPr lvl="0">
              <a:lnSpc>
                <a:spcPct val="200000"/>
              </a:lnSpc>
            </a:pPr>
            <a:r>
              <a:rPr lang="en-US" sz="1900" dirty="0"/>
              <a:t>Size of WAL files 16MB  with 8K Block size (can be changed at compile time) </a:t>
            </a:r>
          </a:p>
          <a:p>
            <a:pPr lvl="0">
              <a:lnSpc>
                <a:spcPct val="200000"/>
              </a:lnSpc>
            </a:pPr>
            <a:r>
              <a:rPr lang="en-US" sz="1900" dirty="0"/>
              <a:t>PostgreSQL writes WAL into the buffers(</a:t>
            </a:r>
            <a:r>
              <a:rPr lang="en-US" sz="1900" i="1" dirty="0"/>
              <a:t>wal_buffer </a:t>
            </a:r>
            <a:r>
              <a:rPr lang="en-US" sz="1900" dirty="0"/>
              <a:t>) and then these buffers are flushed to disk.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en-US" sz="1400" i="1" dirty="0">
                <a:solidFill>
                  <a:srgbClr val="FF9300"/>
                </a:solidFill>
              </a:rPr>
              <a:t>Tip: Bigger value for wal_buffer in case of lot of concurrent connection gives better performance.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01A98-B1D2-C04C-964D-F32EB2876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94276" y="737720"/>
            <a:ext cx="425196" cy="425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con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DC0B7837-06C9-FF4E-870F-526B55E2BA36}"/>
    </a:ext>
  </a:extLst>
</a:theme>
</file>

<file path=ppt/theme/theme2.xml><?xml version="1.0" encoding="utf-8"?>
<a:theme xmlns:a="http://schemas.openxmlformats.org/drawingml/2006/main" name="1_Percona Theme Inside">
  <a:themeElements>
    <a:clrScheme name="Percona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03829"/>
      </a:accent1>
      <a:accent2>
        <a:srgbClr val="EC8117"/>
      </a:accent2>
      <a:accent3>
        <a:srgbClr val="F3B631"/>
      </a:accent3>
      <a:accent4>
        <a:srgbClr val="F0E8D9"/>
      </a:accent4>
      <a:accent5>
        <a:srgbClr val="22AAC6"/>
      </a:accent5>
      <a:accent6>
        <a:srgbClr val="94BB1D"/>
      </a:accent6>
      <a:hlink>
        <a:srgbClr val="7572BD"/>
      </a:hlink>
      <a:folHlink>
        <a:srgbClr val="82592E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52015987-4B76-FB44-8C4F-A9062B351A4E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Percona Template</Template>
  <TotalTime>27850</TotalTime>
  <Words>1168</Words>
  <Application>Microsoft Macintosh PowerPoint</Application>
  <PresentationFormat>On-screen Show (16:9)</PresentationFormat>
  <Paragraphs>270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Courier New</vt:lpstr>
      <vt:lpstr>Calibri Light</vt:lpstr>
      <vt:lpstr>Roboto</vt:lpstr>
      <vt:lpstr>Colfax</vt:lpstr>
      <vt:lpstr>Calibri</vt:lpstr>
      <vt:lpstr>Arial</vt:lpstr>
      <vt:lpstr>Wingdings</vt:lpstr>
      <vt:lpstr>Percona Template</vt:lpstr>
      <vt:lpstr>1_Percona Theme Inside</vt:lpstr>
      <vt:lpstr>PowerPoint Presentation</vt:lpstr>
      <vt:lpstr>Tune your Linux Box, not just PostgreSQL</vt:lpstr>
      <vt:lpstr>Database Performance</vt:lpstr>
      <vt:lpstr>PostgreSQL Modules</vt:lpstr>
      <vt:lpstr>PostgreSQL Performance Tuning</vt:lpstr>
      <vt:lpstr>PostgreSQL Tuning</vt:lpstr>
      <vt:lpstr>shared_buffer</vt:lpstr>
      <vt:lpstr>PostgreSQL Tuning / shared_buffer</vt:lpstr>
      <vt:lpstr>Configuraing WAL</vt:lpstr>
      <vt:lpstr>effective_cache_size</vt:lpstr>
      <vt:lpstr>work_mem</vt:lpstr>
      <vt:lpstr>maintenance_work_mem</vt:lpstr>
      <vt:lpstr>synchronous_commit</vt:lpstr>
      <vt:lpstr>checkpoint_timeout</vt:lpstr>
      <vt:lpstr>Linux Kernel Tuning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 1/3</vt:lpstr>
      <vt:lpstr>Classic Huge Pages 2/3 – Setting Huge Page Size</vt:lpstr>
      <vt:lpstr>Classic Huge Pages 3/3 – Enabling / Disabling in PostgreSQL</vt:lpstr>
      <vt:lpstr>Transparent Huge pages</vt:lpstr>
      <vt:lpstr>Disabling Transparent Huge pages</vt:lpstr>
      <vt:lpstr>vm.swappiness</vt:lpstr>
      <vt:lpstr>vm.overcommit_memory and vm.overcommit_ratio</vt:lpstr>
      <vt:lpstr>vm.dirty_background_ratio and vm.dirty_background_bytes</vt:lpstr>
      <vt:lpstr>vm.dirty_ratio / vm.dirty_bytes</vt:lpstr>
      <vt:lpstr>Blogs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PostgreSQL Performance Tuning</dc:title>
  <dc:subject/>
  <dc:creator/>
  <cp:keywords/>
  <dc:description/>
  <cp:lastModifiedBy>Ibrar Ahmed</cp:lastModifiedBy>
  <cp:revision>69</cp:revision>
  <dcterms:modified xsi:type="dcterms:W3CDTF">2019-09-16T18:08:33Z</dcterms:modified>
  <cp:category/>
</cp:coreProperties>
</file>